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</p:sldIdLst>
  <p:sldSz cx="43200638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94D82C"/>
    <a:srgbClr val="7F7F7F"/>
    <a:srgbClr val="A6A6A6"/>
    <a:srgbClr val="A568D2"/>
    <a:srgbClr val="C59EE2"/>
    <a:srgbClr val="DCF2BC"/>
    <a:srgbClr val="B4E46E"/>
    <a:srgbClr val="3333FF"/>
    <a:srgbClr val="F2E5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24" autoAdjust="0"/>
    <p:restoredTop sz="94249" autoAdjust="0"/>
  </p:normalViewPr>
  <p:slideViewPr>
    <p:cSldViewPr snapToGrid="0">
      <p:cViewPr varScale="1">
        <p:scale>
          <a:sx n="26" d="100"/>
          <a:sy n="26" d="100"/>
        </p:scale>
        <p:origin x="27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Pasta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691530949935606"/>
          <c:y val="2.9521171667198132E-2"/>
          <c:w val="0.68089874635235814"/>
          <c:h val="0.87681176417634343"/>
        </c:manualLayout>
      </c:layout>
      <c:barChart>
        <c:barDir val="bar"/>
        <c:grouping val="clustered"/>
        <c:varyColors val="0"/>
        <c:ser>
          <c:idx val="0"/>
          <c:order val="0"/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D533-444B-92B5-2F5B17EA42EC}"/>
              </c:ext>
            </c:extLst>
          </c:dPt>
          <c:dPt>
            <c:idx val="1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D533-444B-92B5-2F5B17EA42EC}"/>
              </c:ext>
            </c:extLst>
          </c:dPt>
          <c:dPt>
            <c:idx val="2"/>
            <c:invertIfNegative val="0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D533-444B-92B5-2F5B17EA42EC}"/>
              </c:ext>
            </c:extLst>
          </c:dPt>
          <c:dPt>
            <c:idx val="3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533-444B-92B5-2F5B17EA42EC}"/>
              </c:ext>
            </c:extLst>
          </c:dPt>
          <c:dPt>
            <c:idx val="4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533-444B-92B5-2F5B17EA42EC}"/>
              </c:ext>
            </c:extLst>
          </c:dPt>
          <c:dPt>
            <c:idx val="5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533-444B-92B5-2F5B17EA42EC}"/>
              </c:ext>
            </c:extLst>
          </c:dPt>
          <c:dPt>
            <c:idx val="6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D533-444B-92B5-2F5B17EA42EC}"/>
              </c:ext>
            </c:extLst>
          </c:dPt>
          <c:dPt>
            <c:idx val="7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533-444B-92B5-2F5B17EA42EC}"/>
              </c:ext>
            </c:extLst>
          </c:dPt>
          <c:dPt>
            <c:idx val="8"/>
            <c:invertIfNegative val="0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D533-444B-92B5-2F5B17EA42EC}"/>
              </c:ext>
            </c:extLst>
          </c:dPt>
          <c:dPt>
            <c:idx val="9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D533-444B-92B5-2F5B17EA42EC}"/>
              </c:ext>
            </c:extLst>
          </c:dPt>
          <c:cat>
            <c:strRef>
              <c:f>'nome eleitos'!$G$13:$G$22</c:f>
              <c:strCache>
                <c:ptCount val="10"/>
                <c:pt idx="0">
                  <c:v>MARQUINHOS</c:v>
                </c:pt>
                <c:pt idx="1">
                  <c:v>PEDRINHO</c:v>
                </c:pt>
                <c:pt idx="2">
                  <c:v>DANIEL</c:v>
                </c:pt>
                <c:pt idx="3">
                  <c:v>FABINHO</c:v>
                </c:pt>
                <c:pt idx="4">
                  <c:v>BETINHO</c:v>
                </c:pt>
                <c:pt idx="5">
                  <c:v>LUIZINHO</c:v>
                </c:pt>
                <c:pt idx="6">
                  <c:v>SERGINHO</c:v>
                </c:pt>
                <c:pt idx="7">
                  <c:v>CARLINHOS</c:v>
                </c:pt>
                <c:pt idx="8">
                  <c:v>BETO</c:v>
                </c:pt>
                <c:pt idx="9">
                  <c:v>PAULINHO</c:v>
                </c:pt>
              </c:strCache>
            </c:strRef>
          </c:cat>
          <c:val>
            <c:numRef>
              <c:f>'nome eleitos'!$H$13:$H$22</c:f>
              <c:numCache>
                <c:formatCode>General</c:formatCode>
                <c:ptCount val="10"/>
                <c:pt idx="0">
                  <c:v>30</c:v>
                </c:pt>
                <c:pt idx="1">
                  <c:v>31</c:v>
                </c:pt>
                <c:pt idx="2">
                  <c:v>33</c:v>
                </c:pt>
                <c:pt idx="3">
                  <c:v>33</c:v>
                </c:pt>
                <c:pt idx="4">
                  <c:v>35</c:v>
                </c:pt>
                <c:pt idx="5">
                  <c:v>36</c:v>
                </c:pt>
                <c:pt idx="6">
                  <c:v>36</c:v>
                </c:pt>
                <c:pt idx="7">
                  <c:v>37</c:v>
                </c:pt>
                <c:pt idx="8">
                  <c:v>38</c:v>
                </c:pt>
                <c:pt idx="9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33-444B-92B5-2F5B17EA42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02843152"/>
        <c:axId val="902841552"/>
      </c:barChart>
      <c:catAx>
        <c:axId val="902843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2841552"/>
        <c:crosses val="autoZero"/>
        <c:auto val="1"/>
        <c:lblAlgn val="ctr"/>
        <c:lblOffset val="100"/>
        <c:noMultiLvlLbl val="0"/>
      </c:catAx>
      <c:valAx>
        <c:axId val="902841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90284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0080" y="1178222"/>
            <a:ext cx="3240047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080" y="3781306"/>
            <a:ext cx="32400479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88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7489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5456" y="383297"/>
            <a:ext cx="9315138" cy="610108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70044" y="383297"/>
            <a:ext cx="27405405" cy="610108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8496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6393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544" y="1794830"/>
            <a:ext cx="37260550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544" y="4817875"/>
            <a:ext cx="37260550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7019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70044" y="1916484"/>
            <a:ext cx="18360271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70323" y="1916484"/>
            <a:ext cx="18360271" cy="456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8233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383297"/>
            <a:ext cx="37260550" cy="139153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673" y="1764832"/>
            <a:ext cx="18275893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673" y="2629749"/>
            <a:ext cx="18275893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70323" y="1764832"/>
            <a:ext cx="18365898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70323" y="2629749"/>
            <a:ext cx="18365898" cy="386796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4286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7626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7637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2" y="479954"/>
            <a:ext cx="13933329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5898" y="1036569"/>
            <a:ext cx="21870323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2" y="2159794"/>
            <a:ext cx="13933329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2933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2" y="479954"/>
            <a:ext cx="13933329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5898" y="1036569"/>
            <a:ext cx="21870323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2" y="2159794"/>
            <a:ext cx="13933329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904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70044" y="383297"/>
            <a:ext cx="37260550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0044" y="1916484"/>
            <a:ext cx="37260550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70044" y="6672697"/>
            <a:ext cx="9720144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3FB2F-29BC-4D74-813B-2138973BBB68}" type="datetimeFigureOut">
              <a:rPr lang="pt-BR" smtClean="0"/>
              <a:t>23/01/2021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10212" y="6672697"/>
            <a:ext cx="14580215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10450" y="6672697"/>
            <a:ext cx="9720144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56B83-F04D-4E10-98C7-2764AFC000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7817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chart" Target="../charts/chart1.xm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C01D42-9E31-4BE3-B658-B927847AFE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7DC3F8-BC46-4983-ADB2-A71AD3AC81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1BD509C-4042-4C2B-99FA-619905802DA8}"/>
              </a:ext>
            </a:extLst>
          </p:cNvPr>
          <p:cNvSpPr/>
          <p:nvPr/>
        </p:nvSpPr>
        <p:spPr>
          <a:xfrm>
            <a:off x="7200107" y="-1"/>
            <a:ext cx="7200000" cy="7200000"/>
          </a:xfrm>
          <a:prstGeom prst="rect">
            <a:avLst/>
          </a:prstGeom>
          <a:solidFill>
            <a:srgbClr val="F2EB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C1A037A-3029-4400-90EA-C31D200FF7D9}"/>
              </a:ext>
            </a:extLst>
          </p:cNvPr>
          <p:cNvSpPr/>
          <p:nvPr/>
        </p:nvSpPr>
        <p:spPr>
          <a:xfrm>
            <a:off x="14400107" y="0"/>
            <a:ext cx="7200000" cy="7200000"/>
          </a:xfrm>
          <a:prstGeom prst="rect">
            <a:avLst/>
          </a:prstGeom>
          <a:solidFill>
            <a:srgbClr val="94D8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5E62DE0-E8A7-481B-906C-70890AF28A11}"/>
              </a:ext>
            </a:extLst>
          </p:cNvPr>
          <p:cNvSpPr/>
          <p:nvPr/>
        </p:nvSpPr>
        <p:spPr>
          <a:xfrm>
            <a:off x="21600054" y="-687"/>
            <a:ext cx="7200000" cy="7200000"/>
          </a:xfrm>
          <a:prstGeom prst="rect">
            <a:avLst/>
          </a:prstGeom>
          <a:solidFill>
            <a:srgbClr val="F2E5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0B5FDF5-C24A-4883-B17F-F91DC550DB8A}"/>
              </a:ext>
            </a:extLst>
          </p:cNvPr>
          <p:cNvSpPr/>
          <p:nvPr/>
        </p:nvSpPr>
        <p:spPr>
          <a:xfrm>
            <a:off x="28800532" y="-687"/>
            <a:ext cx="7200000" cy="7200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7030A0"/>
              </a:solidFill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42AE7AB3-B5CE-481B-9F71-8F07FA7A0541}"/>
              </a:ext>
            </a:extLst>
          </p:cNvPr>
          <p:cNvSpPr/>
          <p:nvPr/>
        </p:nvSpPr>
        <p:spPr>
          <a:xfrm>
            <a:off x="36000638" y="-687"/>
            <a:ext cx="7200000" cy="7200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635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60">
          <a:fgClr>
            <a:srgbClr val="F2EBE9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57F5CCE1-0A95-472A-BE50-5A4AA387D7FE}"/>
              </a:ext>
            </a:extLst>
          </p:cNvPr>
          <p:cNvSpPr txBox="1"/>
          <p:nvPr/>
        </p:nvSpPr>
        <p:spPr>
          <a:xfrm>
            <a:off x="37956588" y="2953118"/>
            <a:ext cx="39881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>
                <a:solidFill>
                  <a:srgbClr val="7030A0"/>
                </a:solidFill>
                <a:latin typeface="Montserrat" panose="00000500000000000000" pitchFamily="2" charset="0"/>
              </a:rPr>
              <a:t>Conhece alguém com nome no diminutivo? Marca ele aqui </a:t>
            </a:r>
            <a:r>
              <a:rPr lang="pt-BR" sz="2200" b="1" dirty="0">
                <a:solidFill>
                  <a:srgbClr val="7030A0"/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 </a:t>
            </a:r>
            <a:endParaRPr lang="pt-BR" sz="2200" b="1" dirty="0">
              <a:solidFill>
                <a:srgbClr val="7030A0"/>
              </a:solidFill>
              <a:latin typeface="Montserrat" panose="00000500000000000000" pitchFamily="2" charset="0"/>
            </a:endParaRPr>
          </a:p>
        </p:txBody>
      </p:sp>
      <p:sp>
        <p:nvSpPr>
          <p:cNvPr id="110" name="CaixaDeTexto 109">
            <a:extLst>
              <a:ext uri="{FF2B5EF4-FFF2-40B4-BE49-F238E27FC236}">
                <a16:creationId xmlns:a16="http://schemas.microsoft.com/office/drawing/2014/main" id="{D183D364-EF9C-4D7C-82C8-A8F07A3F4FF8}"/>
              </a:ext>
            </a:extLst>
          </p:cNvPr>
          <p:cNvSpPr txBox="1"/>
          <p:nvPr/>
        </p:nvSpPr>
        <p:spPr>
          <a:xfrm>
            <a:off x="36356051" y="5852939"/>
            <a:ext cx="14608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>
                    <a:lumMod val="65000"/>
                  </a:schemeClr>
                </a:solidFill>
                <a:latin typeface="Avenir Next LT Pro" panose="020B0504020202020204" pitchFamily="34" charset="0"/>
              </a:rPr>
              <a:t>Comenta aqui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55553026-88D9-4787-B5F8-1655E319E6C1}"/>
              </a:ext>
            </a:extLst>
          </p:cNvPr>
          <p:cNvSpPr txBox="1"/>
          <p:nvPr/>
        </p:nvSpPr>
        <p:spPr>
          <a:xfrm>
            <a:off x="38647255" y="923444"/>
            <a:ext cx="2606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>
                    <a:lumMod val="65000"/>
                  </a:schemeClr>
                </a:solidFill>
              </a:rPr>
              <a:t>@eliasnetoficial</a:t>
            </a:r>
          </a:p>
        </p:txBody>
      </p:sp>
      <p:sp>
        <p:nvSpPr>
          <p:cNvPr id="118" name="CaixaDeTexto 117">
            <a:extLst>
              <a:ext uri="{FF2B5EF4-FFF2-40B4-BE49-F238E27FC236}">
                <a16:creationId xmlns:a16="http://schemas.microsoft.com/office/drawing/2014/main" id="{BA905031-1318-40FD-8BCC-CA4DBC0EB0AB}"/>
              </a:ext>
            </a:extLst>
          </p:cNvPr>
          <p:cNvSpPr txBox="1"/>
          <p:nvPr/>
        </p:nvSpPr>
        <p:spPr>
          <a:xfrm>
            <a:off x="41470397" y="5897557"/>
            <a:ext cx="1542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>
                    <a:lumMod val="65000"/>
                  </a:schemeClr>
                </a:solidFill>
                <a:latin typeface="Avenir Next LT Pro" panose="020B0504020202020204" pitchFamily="34" charset="0"/>
              </a:rPr>
              <a:t>Salva pra ver depois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73D53DC-EFC3-44DB-A519-61934FACF332}"/>
              </a:ext>
            </a:extLst>
          </p:cNvPr>
          <p:cNvSpPr txBox="1"/>
          <p:nvPr/>
        </p:nvSpPr>
        <p:spPr>
          <a:xfrm>
            <a:off x="851564" y="1603612"/>
            <a:ext cx="49688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b="1" dirty="0">
                <a:solidFill>
                  <a:srgbClr val="7030A0"/>
                </a:solidFill>
                <a:latin typeface="Montserrat" panose="00000500000000000000" pitchFamily="2" charset="0"/>
              </a:rPr>
              <a:t>JÁ PENSOU EM SE CANDIDATAR?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09A7CCF-5724-4E14-A5F0-2877DEF5B205}"/>
              </a:ext>
            </a:extLst>
          </p:cNvPr>
          <p:cNvSpPr txBox="1"/>
          <p:nvPr/>
        </p:nvSpPr>
        <p:spPr>
          <a:xfrm>
            <a:off x="870989" y="6400872"/>
            <a:ext cx="4519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+mj-lt"/>
              </a:rPr>
              <a:t>Fonte dos dados: Site do TSE</a:t>
            </a:r>
            <a:br>
              <a:rPr lang="pt-BR" dirty="0">
                <a:latin typeface="+mj-lt"/>
              </a:rPr>
            </a:br>
            <a:r>
              <a:rPr lang="pt-BR" dirty="0">
                <a:latin typeface="+mj-lt"/>
              </a:rPr>
              <a:t>Data: 27/12/2020</a:t>
            </a:r>
          </a:p>
        </p:txBody>
      </p:sp>
      <p:cxnSp>
        <p:nvCxnSpPr>
          <p:cNvPr id="106" name="Conector de Seta Reta 105">
            <a:extLst>
              <a:ext uri="{FF2B5EF4-FFF2-40B4-BE49-F238E27FC236}">
                <a16:creationId xmlns:a16="http://schemas.microsoft.com/office/drawing/2014/main" id="{FF69EF3C-18BE-4130-B8ED-D19C3B394701}"/>
              </a:ext>
            </a:extLst>
          </p:cNvPr>
          <p:cNvCxnSpPr>
            <a:cxnSpLocks/>
          </p:cNvCxnSpPr>
          <p:nvPr/>
        </p:nvCxnSpPr>
        <p:spPr>
          <a:xfrm>
            <a:off x="29420188" y="6819944"/>
            <a:ext cx="12821336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Elipse 45">
            <a:extLst>
              <a:ext uri="{FF2B5EF4-FFF2-40B4-BE49-F238E27FC236}">
                <a16:creationId xmlns:a16="http://schemas.microsoft.com/office/drawing/2014/main" id="{C989B1A4-E098-435F-A817-5BF902C298B0}"/>
              </a:ext>
            </a:extLst>
          </p:cNvPr>
          <p:cNvSpPr/>
          <p:nvPr/>
        </p:nvSpPr>
        <p:spPr>
          <a:xfrm>
            <a:off x="36969386" y="6724038"/>
            <a:ext cx="180000" cy="180000"/>
          </a:xfrm>
          <a:prstGeom prst="ellipse">
            <a:avLst/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8" name="Conector de Seta Reta 107">
            <a:extLst>
              <a:ext uri="{FF2B5EF4-FFF2-40B4-BE49-F238E27FC236}">
                <a16:creationId xmlns:a16="http://schemas.microsoft.com/office/drawing/2014/main" id="{E8D97B71-C6C7-4E1A-9ECB-2B671C41261A}"/>
              </a:ext>
            </a:extLst>
          </p:cNvPr>
          <p:cNvCxnSpPr>
            <a:cxnSpLocks/>
          </p:cNvCxnSpPr>
          <p:nvPr/>
        </p:nvCxnSpPr>
        <p:spPr>
          <a:xfrm>
            <a:off x="29420188" y="2265332"/>
            <a:ext cx="0" cy="2953553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ector de Seta Reta 112">
            <a:extLst>
              <a:ext uri="{FF2B5EF4-FFF2-40B4-BE49-F238E27FC236}">
                <a16:creationId xmlns:a16="http://schemas.microsoft.com/office/drawing/2014/main" id="{F3B8A2BF-0C8B-4537-984D-C04CEFD9017E}"/>
              </a:ext>
            </a:extLst>
          </p:cNvPr>
          <p:cNvCxnSpPr>
            <a:cxnSpLocks/>
          </p:cNvCxnSpPr>
          <p:nvPr/>
        </p:nvCxnSpPr>
        <p:spPr>
          <a:xfrm>
            <a:off x="29420188" y="5234912"/>
            <a:ext cx="0" cy="1592926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8A294780-5903-421A-9497-016A8B81B548}"/>
              </a:ext>
            </a:extLst>
          </p:cNvPr>
          <p:cNvSpPr txBox="1"/>
          <p:nvPr/>
        </p:nvSpPr>
        <p:spPr>
          <a:xfrm>
            <a:off x="869569" y="3372370"/>
            <a:ext cx="511130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00" dirty="0"/>
              <a:t>Se sim, então talvez devesse considerar colocar seu nome no diminutivo </a:t>
            </a:r>
            <a:r>
              <a:rPr lang="pt-BR" sz="2200" dirty="0">
                <a:sym typeface="Wingdings" panose="05000000000000000000" pitchFamily="2" charset="2"/>
              </a:rPr>
              <a:t></a:t>
            </a:r>
            <a:endParaRPr lang="pt-BR" sz="2200" dirty="0"/>
          </a:p>
          <a:p>
            <a:endParaRPr lang="pt-BR" sz="2000" dirty="0"/>
          </a:p>
          <a:p>
            <a:endParaRPr lang="pt-BR" sz="2000" dirty="0"/>
          </a:p>
          <a:p>
            <a:r>
              <a:rPr lang="pt-BR" b="1" dirty="0">
                <a:solidFill>
                  <a:srgbClr val="7030A0"/>
                </a:solidFill>
              </a:rPr>
              <a:t>Por exemplo: Carlinhos, Serginho, Paulinho etc.</a:t>
            </a:r>
          </a:p>
        </p:txBody>
      </p:sp>
      <p:pic>
        <p:nvPicPr>
          <p:cNvPr id="10" name="Imagem 9" descr="Homem com cabelo escuro e terno roxo&#10;&#10;Descrição gerada automaticamente">
            <a:extLst>
              <a:ext uri="{FF2B5EF4-FFF2-40B4-BE49-F238E27FC236}">
                <a16:creationId xmlns:a16="http://schemas.microsoft.com/office/drawing/2014/main" id="{265F8DA0-8B5B-46B2-B6AB-63C1D2F32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318" y="4000840"/>
            <a:ext cx="3453664" cy="3154081"/>
          </a:xfrm>
          <a:prstGeom prst="rect">
            <a:avLst/>
          </a:prstGeom>
        </p:spPr>
      </p:pic>
      <p:sp>
        <p:nvSpPr>
          <p:cNvPr id="49" name="CaixaDeTexto 48">
            <a:extLst>
              <a:ext uri="{FF2B5EF4-FFF2-40B4-BE49-F238E27FC236}">
                <a16:creationId xmlns:a16="http://schemas.microsoft.com/office/drawing/2014/main" id="{0628686E-F369-4B3A-95EA-50772C2C5F28}"/>
              </a:ext>
            </a:extLst>
          </p:cNvPr>
          <p:cNvSpPr txBox="1"/>
          <p:nvPr/>
        </p:nvSpPr>
        <p:spPr>
          <a:xfrm>
            <a:off x="7994855" y="280839"/>
            <a:ext cx="57056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anose="00000500000000000000" pitchFamily="2" charset="0"/>
              </a:rPr>
              <a:t>Nomes mais comuns entre os eleitos</a:t>
            </a:r>
          </a:p>
        </p:txBody>
      </p:sp>
      <p:graphicFrame>
        <p:nvGraphicFramePr>
          <p:cNvPr id="55" name="Gráfico 54">
            <a:extLst>
              <a:ext uri="{FF2B5EF4-FFF2-40B4-BE49-F238E27FC236}">
                <a16:creationId xmlns:a16="http://schemas.microsoft.com/office/drawing/2014/main" id="{9151F119-6978-4578-9657-2C20401990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9030681"/>
              </p:ext>
            </p:extLst>
          </p:nvPr>
        </p:nvGraphicFramePr>
        <p:xfrm>
          <a:off x="7969335" y="1131959"/>
          <a:ext cx="6134100" cy="47321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CaixaDeTexto 10">
            <a:extLst>
              <a:ext uri="{FF2B5EF4-FFF2-40B4-BE49-F238E27FC236}">
                <a16:creationId xmlns:a16="http://schemas.microsoft.com/office/drawing/2014/main" id="{E178D18A-38E7-4983-9C93-AA1835B821B6}"/>
              </a:ext>
            </a:extLst>
          </p:cNvPr>
          <p:cNvSpPr txBox="1"/>
          <p:nvPr/>
        </p:nvSpPr>
        <p:spPr>
          <a:xfrm>
            <a:off x="10135087" y="5954445"/>
            <a:ext cx="2993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Quantidade de Candidatos Eleitos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0087EBB0-93BF-4815-8E21-48CB6D2155AC}"/>
              </a:ext>
            </a:extLst>
          </p:cNvPr>
          <p:cNvSpPr txBox="1"/>
          <p:nvPr/>
        </p:nvSpPr>
        <p:spPr>
          <a:xfrm>
            <a:off x="15114122" y="281261"/>
            <a:ext cx="57056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anose="00000500000000000000" pitchFamily="2" charset="0"/>
              </a:rPr>
              <a:t>Tem ainda os nomes raros entre os candidatos eleitos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61AB0D8-BBF7-43DC-BDBD-33FD776D1D19}"/>
              </a:ext>
            </a:extLst>
          </p:cNvPr>
          <p:cNvSpPr txBox="1"/>
          <p:nvPr/>
        </p:nvSpPr>
        <p:spPr>
          <a:xfrm>
            <a:off x="14742950" y="2506106"/>
            <a:ext cx="10238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000" b="1" dirty="0">
                <a:solidFill>
                  <a:srgbClr val="7030A0"/>
                </a:solidFill>
              </a:rPr>
              <a:t>XERECO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AEC29FD-2361-41D8-818D-7051889054DE}"/>
              </a:ext>
            </a:extLst>
          </p:cNvPr>
          <p:cNvSpPr txBox="1"/>
          <p:nvPr/>
        </p:nvSpPr>
        <p:spPr>
          <a:xfrm>
            <a:off x="17773614" y="4582168"/>
            <a:ext cx="12103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030A0"/>
                </a:solidFill>
              </a:rPr>
              <a:t>XEROCA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7FB2A176-E427-42EA-ACDE-F0D5621A50E4}"/>
              </a:ext>
            </a:extLst>
          </p:cNvPr>
          <p:cNvSpPr txBox="1"/>
          <p:nvPr/>
        </p:nvSpPr>
        <p:spPr>
          <a:xfrm>
            <a:off x="14473427" y="5449161"/>
            <a:ext cx="29266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030A0"/>
                </a:solidFill>
              </a:rPr>
              <a:t>ZEZA ESPOSA DO TRUCAO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1F46CE30-2B02-48F4-9EB7-CBCA89568202}"/>
              </a:ext>
            </a:extLst>
          </p:cNvPr>
          <p:cNvSpPr txBox="1"/>
          <p:nvPr/>
        </p:nvSpPr>
        <p:spPr>
          <a:xfrm rot="21096662">
            <a:off x="16422723" y="6240361"/>
            <a:ext cx="29266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030A0"/>
                </a:solidFill>
              </a:rPr>
              <a:t>ZE PERERECA</a:t>
            </a: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B2DC70EF-745C-4894-929F-C20B1C83D928}"/>
              </a:ext>
            </a:extLst>
          </p:cNvPr>
          <p:cNvSpPr txBox="1"/>
          <p:nvPr/>
        </p:nvSpPr>
        <p:spPr>
          <a:xfrm rot="466305">
            <a:off x="17635566" y="2618282"/>
            <a:ext cx="2926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030A0"/>
                </a:solidFill>
              </a:rPr>
              <a:t>VALTINHO ÁGUA DE LAVADEIRA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859BF778-6434-4246-8DF5-281522274E90}"/>
              </a:ext>
            </a:extLst>
          </p:cNvPr>
          <p:cNvSpPr txBox="1"/>
          <p:nvPr/>
        </p:nvSpPr>
        <p:spPr>
          <a:xfrm>
            <a:off x="18399995" y="5408664"/>
            <a:ext cx="29266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030A0"/>
                </a:solidFill>
              </a:rPr>
              <a:t>JOÃO GALINHA</a:t>
            </a:r>
          </a:p>
        </p:txBody>
      </p:sp>
      <p:pic>
        <p:nvPicPr>
          <p:cNvPr id="41" name="Imagem 40" descr="Pessoa com cabelo roxo&#10;&#10;Descrição gerada automaticamente">
            <a:extLst>
              <a:ext uri="{FF2B5EF4-FFF2-40B4-BE49-F238E27FC236}">
                <a16:creationId xmlns:a16="http://schemas.microsoft.com/office/drawing/2014/main" id="{949524A2-D3FF-4363-9A89-02AFF1000A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6121" y="4178369"/>
            <a:ext cx="1187195" cy="1274306"/>
          </a:xfrm>
          <a:prstGeom prst="rect">
            <a:avLst/>
          </a:prstGeom>
        </p:spPr>
      </p:pic>
      <p:pic>
        <p:nvPicPr>
          <p:cNvPr id="47" name="Imagem 46" descr="Homem de cabelo roxo&#10;&#10;Descrição gerada automaticamente com confiança média">
            <a:extLst>
              <a:ext uri="{FF2B5EF4-FFF2-40B4-BE49-F238E27FC236}">
                <a16:creationId xmlns:a16="http://schemas.microsoft.com/office/drawing/2014/main" id="{BBF71D36-5786-4383-98DD-3B5B0F3011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0653" y="1233557"/>
            <a:ext cx="1187195" cy="1274306"/>
          </a:xfrm>
          <a:prstGeom prst="rect">
            <a:avLst/>
          </a:prstGeom>
        </p:spPr>
      </p:pic>
      <p:pic>
        <p:nvPicPr>
          <p:cNvPr id="8" name="Imagem 7" descr="Homem de cabelo roxo&#10;&#10;Descrição gerada automaticamente com confiança média">
            <a:extLst>
              <a:ext uri="{FF2B5EF4-FFF2-40B4-BE49-F238E27FC236}">
                <a16:creationId xmlns:a16="http://schemas.microsoft.com/office/drawing/2014/main" id="{BDD1DA8F-7179-42C6-B5E7-AE6C1D22AB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1238" y="3273424"/>
            <a:ext cx="1187194" cy="1274306"/>
          </a:xfrm>
          <a:prstGeom prst="rect">
            <a:avLst/>
          </a:prstGeom>
        </p:spPr>
      </p:pic>
      <p:pic>
        <p:nvPicPr>
          <p:cNvPr id="14" name="Imagem 13" descr="Pessoa posando para foto em local escuro&#10;&#10;Descrição gerada automaticamente">
            <a:extLst>
              <a:ext uri="{FF2B5EF4-FFF2-40B4-BE49-F238E27FC236}">
                <a16:creationId xmlns:a16="http://schemas.microsoft.com/office/drawing/2014/main" id="{21FF64D4-1D2F-4624-8BF5-928F992B4B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6305">
            <a:off x="18628239" y="1350119"/>
            <a:ext cx="1187194" cy="1274306"/>
          </a:xfrm>
          <a:prstGeom prst="rect">
            <a:avLst/>
          </a:prstGeom>
        </p:spPr>
      </p:pic>
      <p:pic>
        <p:nvPicPr>
          <p:cNvPr id="17" name="Imagem 16" descr="Homem olhando para o lado&#10;&#10;Descrição gerada automaticamente">
            <a:extLst>
              <a:ext uri="{FF2B5EF4-FFF2-40B4-BE49-F238E27FC236}">
                <a16:creationId xmlns:a16="http://schemas.microsoft.com/office/drawing/2014/main" id="{CA8596EA-BD9D-487B-8E5B-71D27E61140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96662">
            <a:off x="17308096" y="4895907"/>
            <a:ext cx="1187194" cy="1274306"/>
          </a:xfrm>
          <a:prstGeom prst="rect">
            <a:avLst/>
          </a:prstGeom>
        </p:spPr>
      </p:pic>
      <p:pic>
        <p:nvPicPr>
          <p:cNvPr id="19" name="Imagem 18" descr="Homem com a boca aberta&#10;&#10;Descrição gerada automaticamente">
            <a:extLst>
              <a:ext uri="{FF2B5EF4-FFF2-40B4-BE49-F238E27FC236}">
                <a16:creationId xmlns:a16="http://schemas.microsoft.com/office/drawing/2014/main" id="{124BF8C0-067A-40FB-B662-5536E5871D6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4809" y="4004870"/>
            <a:ext cx="1222282" cy="1399842"/>
          </a:xfrm>
          <a:prstGeom prst="rect">
            <a:avLst/>
          </a:prstGeom>
        </p:spPr>
      </p:pic>
      <p:pic>
        <p:nvPicPr>
          <p:cNvPr id="21" name="Imagem 20" descr="Homem com terno roxo&#10;&#10;Descrição gerada automaticamente">
            <a:extLst>
              <a:ext uri="{FF2B5EF4-FFF2-40B4-BE49-F238E27FC236}">
                <a16:creationId xmlns:a16="http://schemas.microsoft.com/office/drawing/2014/main" id="{8291976F-860E-43F9-8DC7-DA765F06F74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5274">
            <a:off x="16151983" y="1987058"/>
            <a:ext cx="1317869" cy="1581894"/>
          </a:xfrm>
          <a:prstGeom prst="rect">
            <a:avLst/>
          </a:prstGeom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81FDEB1E-9E68-474B-A4BE-ED9F977E8607}"/>
              </a:ext>
            </a:extLst>
          </p:cNvPr>
          <p:cNvSpPr txBox="1"/>
          <p:nvPr/>
        </p:nvSpPr>
        <p:spPr>
          <a:xfrm rot="545274">
            <a:off x="15158842" y="3600991"/>
            <a:ext cx="29266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030A0"/>
                </a:solidFill>
              </a:rPr>
              <a:t>VÉI DO ÔNIBUS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36C475F6-A34F-4FFA-B65D-7EF65667588D}"/>
              </a:ext>
            </a:extLst>
          </p:cNvPr>
          <p:cNvSpPr txBox="1"/>
          <p:nvPr/>
        </p:nvSpPr>
        <p:spPr>
          <a:xfrm>
            <a:off x="8041680" y="1161924"/>
            <a:ext cx="1586653" cy="4279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300"/>
              </a:lnSpc>
            </a:pPr>
            <a:r>
              <a:rPr lang="pt-BR" b="1" dirty="0">
                <a:solidFill>
                  <a:srgbClr val="7030A0"/>
                </a:solidFill>
              </a:rPr>
              <a:t>PAULINHO</a:t>
            </a:r>
          </a:p>
          <a:p>
            <a:pPr>
              <a:lnSpc>
                <a:spcPts val="3300"/>
              </a:lnSpc>
            </a:pPr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BETO</a:t>
            </a:r>
          </a:p>
          <a:p>
            <a:pPr>
              <a:lnSpc>
                <a:spcPts val="3300"/>
              </a:lnSpc>
            </a:pPr>
            <a:r>
              <a:rPr lang="pt-BR" b="1" dirty="0">
                <a:solidFill>
                  <a:srgbClr val="7030A0"/>
                </a:solidFill>
              </a:rPr>
              <a:t>CARLINHOS</a:t>
            </a:r>
          </a:p>
          <a:p>
            <a:pPr>
              <a:lnSpc>
                <a:spcPts val="3300"/>
              </a:lnSpc>
            </a:pPr>
            <a:r>
              <a:rPr lang="pt-BR" b="1" dirty="0">
                <a:solidFill>
                  <a:srgbClr val="7030A0"/>
                </a:solidFill>
              </a:rPr>
              <a:t>SERGINHO</a:t>
            </a:r>
          </a:p>
          <a:p>
            <a:pPr>
              <a:lnSpc>
                <a:spcPts val="3300"/>
              </a:lnSpc>
            </a:pPr>
            <a:r>
              <a:rPr lang="pt-BR" b="1" dirty="0">
                <a:solidFill>
                  <a:srgbClr val="7030A0"/>
                </a:solidFill>
              </a:rPr>
              <a:t>LUIZINHO</a:t>
            </a:r>
          </a:p>
          <a:p>
            <a:pPr>
              <a:lnSpc>
                <a:spcPts val="3300"/>
              </a:lnSpc>
            </a:pPr>
            <a:r>
              <a:rPr lang="pt-BR" b="1" dirty="0">
                <a:solidFill>
                  <a:srgbClr val="7030A0"/>
                </a:solidFill>
              </a:rPr>
              <a:t>BETINHO</a:t>
            </a:r>
          </a:p>
          <a:p>
            <a:pPr>
              <a:lnSpc>
                <a:spcPts val="3300"/>
              </a:lnSpc>
            </a:pPr>
            <a:r>
              <a:rPr lang="pt-BR" b="1" dirty="0">
                <a:solidFill>
                  <a:srgbClr val="7030A0"/>
                </a:solidFill>
              </a:rPr>
              <a:t>FABINHO</a:t>
            </a:r>
          </a:p>
          <a:p>
            <a:pPr>
              <a:lnSpc>
                <a:spcPts val="3300"/>
              </a:lnSpc>
            </a:pPr>
            <a:r>
              <a:rPr lang="pt-B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DANIEL</a:t>
            </a:r>
          </a:p>
          <a:p>
            <a:pPr>
              <a:lnSpc>
                <a:spcPts val="3300"/>
              </a:lnSpc>
            </a:pPr>
            <a:r>
              <a:rPr lang="pt-BR" b="1" dirty="0">
                <a:solidFill>
                  <a:srgbClr val="7030A0"/>
                </a:solidFill>
              </a:rPr>
              <a:t>PEDRINHO</a:t>
            </a:r>
          </a:p>
          <a:p>
            <a:pPr>
              <a:lnSpc>
                <a:spcPts val="3300"/>
              </a:lnSpc>
            </a:pPr>
            <a:r>
              <a:rPr lang="pt-BR" b="1" dirty="0">
                <a:solidFill>
                  <a:srgbClr val="7030A0"/>
                </a:solidFill>
              </a:rPr>
              <a:t>MARQUINHOS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4C60768A-8127-4ED9-9DF2-14870CDAEE78}"/>
              </a:ext>
            </a:extLst>
          </p:cNvPr>
          <p:cNvSpPr txBox="1"/>
          <p:nvPr/>
        </p:nvSpPr>
        <p:spPr>
          <a:xfrm>
            <a:off x="8998078" y="6449974"/>
            <a:ext cx="4642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>
                <a:solidFill>
                  <a:srgbClr val="7030A0"/>
                </a:solidFill>
                <a:latin typeface="+mj-lt"/>
              </a:rPr>
              <a:t>8</a:t>
            </a:r>
            <a:r>
              <a:rPr lang="pt-BR" dirty="0">
                <a:latin typeface="+mj-lt"/>
              </a:rPr>
              <a:t> dos 10 nomes mais frequentes entre os eleitos estão no </a:t>
            </a:r>
            <a:r>
              <a:rPr lang="pt-BR" b="1" dirty="0">
                <a:solidFill>
                  <a:srgbClr val="7030A0"/>
                </a:solidFill>
                <a:latin typeface="+mj-lt"/>
              </a:rPr>
              <a:t>diminutivo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FD264CE5-56E8-46A7-80C7-6AA4A94587B3}"/>
              </a:ext>
            </a:extLst>
          </p:cNvPr>
          <p:cNvSpPr txBox="1"/>
          <p:nvPr/>
        </p:nvSpPr>
        <p:spPr>
          <a:xfrm>
            <a:off x="22351008" y="1987272"/>
            <a:ext cx="534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dirty="0">
                <a:solidFill>
                  <a:srgbClr val="7030A0"/>
                </a:solidFill>
                <a:latin typeface="Montserrat" panose="00000500000000000000" pitchFamily="2" charset="0"/>
              </a:rPr>
              <a:t>E os candidatos que usaram o sobrenome</a:t>
            </a:r>
            <a:r>
              <a:rPr lang="pt-BR" sz="2200" b="1" dirty="0">
                <a:solidFill>
                  <a:srgbClr val="7030A0"/>
                </a:solidFill>
                <a:latin typeface="Montserrat" panose="00000500000000000000" pitchFamily="2" charset="0"/>
              </a:rPr>
              <a:t> Bolsonaro</a:t>
            </a:r>
            <a:r>
              <a:rPr lang="pt-BR" sz="2200" dirty="0">
                <a:solidFill>
                  <a:srgbClr val="7030A0"/>
                </a:solidFill>
                <a:latin typeface="Montserrat" panose="00000500000000000000" pitchFamily="2" charset="0"/>
              </a:rPr>
              <a:t>, como se saíram?</a:t>
            </a:r>
          </a:p>
        </p:txBody>
      </p:sp>
      <p:pic>
        <p:nvPicPr>
          <p:cNvPr id="25" name="Imagem 24" descr="Homem de terno e gravata&#10;&#10;Descrição gerada automaticamente">
            <a:extLst>
              <a:ext uri="{FF2B5EF4-FFF2-40B4-BE49-F238E27FC236}">
                <a16:creationId xmlns:a16="http://schemas.microsoft.com/office/drawing/2014/main" id="{FBF727EC-91F2-4857-81DC-94A561DC1F3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0061" y="3663102"/>
            <a:ext cx="2870251" cy="3507324"/>
          </a:xfrm>
          <a:prstGeom prst="rect">
            <a:avLst/>
          </a:prstGeom>
        </p:spPr>
      </p:pic>
      <p:sp>
        <p:nvSpPr>
          <p:cNvPr id="61" name="CaixaDeTexto 60">
            <a:extLst>
              <a:ext uri="{FF2B5EF4-FFF2-40B4-BE49-F238E27FC236}">
                <a16:creationId xmlns:a16="http://schemas.microsoft.com/office/drawing/2014/main" id="{4EAF3F73-9B88-4B06-AFA8-D86964C4ED2A}"/>
              </a:ext>
            </a:extLst>
          </p:cNvPr>
          <p:cNvSpPr txBox="1"/>
          <p:nvPr/>
        </p:nvSpPr>
        <p:spPr>
          <a:xfrm>
            <a:off x="29744178" y="1919426"/>
            <a:ext cx="50717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00" b="1" dirty="0">
                <a:solidFill>
                  <a:srgbClr val="7030A0"/>
                </a:solidFill>
                <a:latin typeface="Montserrat" panose="00000500000000000000" pitchFamily="2" charset="0"/>
              </a:rPr>
              <a:t>107 </a:t>
            </a:r>
            <a:r>
              <a:rPr lang="pt-BR" sz="2200" dirty="0">
                <a:solidFill>
                  <a:srgbClr val="7030A0"/>
                </a:solidFill>
                <a:latin typeface="Montserrat" panose="00000500000000000000" pitchFamily="2" charset="0"/>
              </a:rPr>
              <a:t>candidatos usaram o sobrenome </a:t>
            </a:r>
            <a:r>
              <a:rPr lang="pt-BR" sz="2200" b="1" dirty="0">
                <a:solidFill>
                  <a:srgbClr val="7030A0"/>
                </a:solidFill>
                <a:latin typeface="Montserrat" panose="00000500000000000000" pitchFamily="2" charset="0"/>
              </a:rPr>
              <a:t>Bolsonaro</a:t>
            </a:r>
            <a:r>
              <a:rPr lang="pt-BR" sz="2200" dirty="0">
                <a:solidFill>
                  <a:srgbClr val="7030A0"/>
                </a:solidFill>
                <a:latin typeface="Montserrat" panose="00000500000000000000" pitchFamily="2" charset="0"/>
              </a:rPr>
              <a:t> na eleição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030B02B7-A103-4535-8115-AEE26EC2914D}"/>
              </a:ext>
            </a:extLst>
          </p:cNvPr>
          <p:cNvSpPr txBox="1"/>
          <p:nvPr/>
        </p:nvSpPr>
        <p:spPr>
          <a:xfrm>
            <a:off x="29744178" y="4763619"/>
            <a:ext cx="50717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00" dirty="0">
                <a:solidFill>
                  <a:srgbClr val="7030A0"/>
                </a:solidFill>
                <a:latin typeface="Montserrat" panose="00000500000000000000" pitchFamily="2" charset="0"/>
              </a:rPr>
              <a:t>Apenas </a:t>
            </a:r>
            <a:r>
              <a:rPr lang="pt-BR" sz="2200" b="1" dirty="0">
                <a:solidFill>
                  <a:srgbClr val="7030A0"/>
                </a:solidFill>
                <a:latin typeface="Montserrat" panose="00000500000000000000" pitchFamily="2" charset="0"/>
              </a:rPr>
              <a:t>Carlos Bolsonaro </a:t>
            </a:r>
            <a:r>
              <a:rPr lang="pt-BR" sz="2200" dirty="0">
                <a:solidFill>
                  <a:srgbClr val="7030A0"/>
                </a:solidFill>
                <a:latin typeface="Montserrat" panose="00000500000000000000" pitchFamily="2" charset="0"/>
              </a:rPr>
              <a:t>se elegeu, filho do presidente.</a:t>
            </a:r>
          </a:p>
        </p:txBody>
      </p:sp>
      <p:pic>
        <p:nvPicPr>
          <p:cNvPr id="28" name="Imagem 27" descr="Homem de terno e gravata com fundo roxo&#10;&#10;Descrição gerada automaticamente">
            <a:extLst>
              <a:ext uri="{FF2B5EF4-FFF2-40B4-BE49-F238E27FC236}">
                <a16:creationId xmlns:a16="http://schemas.microsoft.com/office/drawing/2014/main" id="{B9020A74-13F2-4912-B880-126DE544EC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4848" y="3405413"/>
            <a:ext cx="1350430" cy="1334727"/>
          </a:xfrm>
          <a:prstGeom prst="rect">
            <a:avLst/>
          </a:prstGeom>
        </p:spPr>
      </p:pic>
      <p:sp>
        <p:nvSpPr>
          <p:cNvPr id="64" name="CaixaDeTexto 63">
            <a:extLst>
              <a:ext uri="{FF2B5EF4-FFF2-40B4-BE49-F238E27FC236}">
                <a16:creationId xmlns:a16="http://schemas.microsoft.com/office/drawing/2014/main" id="{A44A492C-210D-4735-BEE7-16AECBDB4C61}"/>
              </a:ext>
            </a:extLst>
          </p:cNvPr>
          <p:cNvSpPr txBox="1"/>
          <p:nvPr/>
        </p:nvSpPr>
        <p:spPr>
          <a:xfrm>
            <a:off x="29886759" y="6049993"/>
            <a:ext cx="4642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+mj-lt"/>
              </a:rPr>
              <a:t>Não podemos afirmar que isso mede o </a:t>
            </a:r>
            <a:r>
              <a:rPr lang="pt-BR" dirty="0">
                <a:solidFill>
                  <a:srgbClr val="7030A0"/>
                </a:solidFill>
                <a:latin typeface="+mj-lt"/>
              </a:rPr>
              <a:t>prestígio político do presidente</a:t>
            </a:r>
            <a:r>
              <a:rPr lang="pt-BR" dirty="0">
                <a:latin typeface="+mj-lt"/>
              </a:rPr>
              <a:t>, mas é algo a se pensar.</a:t>
            </a:r>
            <a:endParaRPr lang="pt-BR" b="1" dirty="0">
              <a:solidFill>
                <a:srgbClr val="7030A0"/>
              </a:solidFill>
              <a:latin typeface="+mj-lt"/>
            </a:endParaRP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FDC6FF71-7D1A-415E-B19A-708368F2AE45}"/>
              </a:ext>
            </a:extLst>
          </p:cNvPr>
          <p:cNvSpPr txBox="1"/>
          <p:nvPr/>
        </p:nvSpPr>
        <p:spPr>
          <a:xfrm>
            <a:off x="38493087" y="4397562"/>
            <a:ext cx="291511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100" dirty="0">
                <a:solidFill>
                  <a:srgbClr val="7030A0"/>
                </a:solidFill>
                <a:latin typeface="Montserrat" panose="00000500000000000000" pitchFamily="2" charset="0"/>
              </a:rPr>
              <a:t>É possível que ele tenha mais chance de se eleger do que alguém com sobrenome Bolsonaro</a:t>
            </a:r>
          </a:p>
        </p:txBody>
      </p:sp>
    </p:spTree>
    <p:extLst>
      <p:ext uri="{BB962C8B-B14F-4D97-AF65-F5344CB8AC3E}">
        <p14:creationId xmlns:p14="http://schemas.microsoft.com/office/powerpoint/2010/main" val="30495633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183</Words>
  <Application>Microsoft Office PowerPoint</Application>
  <PresentationFormat>Personalizar</PresentationFormat>
  <Paragraphs>36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Avenir Next LT Pro</vt:lpstr>
      <vt:lpstr>Calibri</vt:lpstr>
      <vt:lpstr>Calibri Light</vt:lpstr>
      <vt:lpstr>Montserrat</vt:lpstr>
      <vt:lpstr>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Elias Neto</dc:creator>
  <cp:lastModifiedBy>Elias Neto</cp:lastModifiedBy>
  <cp:revision>108</cp:revision>
  <dcterms:created xsi:type="dcterms:W3CDTF">2021-01-05T14:37:31Z</dcterms:created>
  <dcterms:modified xsi:type="dcterms:W3CDTF">2021-01-23T17:33:53Z</dcterms:modified>
</cp:coreProperties>
</file>

<file path=docProps/thumbnail.jpeg>
</file>